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0" r:id="rId7"/>
    <p:sldId id="266" r:id="rId8"/>
    <p:sldId id="271" r:id="rId9"/>
    <p:sldId id="262" r:id="rId10"/>
    <p:sldId id="265" r:id="rId11"/>
    <p:sldId id="267" r:id="rId12"/>
    <p:sldId id="268" r:id="rId13"/>
    <p:sldId id="269" r:id="rId14"/>
    <p:sldId id="263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028A-C3C5-D684-CC63-3FE8F08D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90691-C1E5-EEE5-DD67-09D70F8E5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C95A9-7E36-550B-36A0-F16A2FF5B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0833E-84B8-F6FC-062F-7B9A7C40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A2259-5D9A-0944-BB9E-46A9F18C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3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ED9FA-4400-A2AC-B8A7-8911847B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E192F0-372E-448F-327C-7A4E3CDAB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834B0-2B5F-8481-A435-4C7DA008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56F9-887B-6485-6299-5795EC87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42ADB-0E5A-D7C8-7FFB-E265307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26C277-6E4A-4499-7FE9-F7C0CB496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EAEC8-F8B4-1835-A954-75564B21F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3DF07-46BE-4456-82FD-F0584ED2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DB64-D56C-8FCF-EB19-25EAB90B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3144-B501-915B-FC03-0983BC19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7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8F41-15E3-ABC2-AD9E-5E4CFB79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8C227-59F3-FA6C-76AA-1AD06E4D2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4452C-15EB-647E-49CA-C3ABA326B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155A8-68F1-0C48-C3C7-C9ECEA42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E786F-DD0A-CE64-15E7-ABC11EB2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2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4F0B-3B18-80F1-2FC8-4F59731A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839E2-4120-563F-B397-6A8793EC0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E3EAC-047C-9735-3A4C-85A15755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E5A5-7606-6F90-C45E-08DABA4A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6C8EB-A275-4648-9B4D-31EB482F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5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2E8BC-BBFD-9E32-71D1-100E4965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06B20-53FA-18CF-6290-307742303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0022D-7611-65D3-450E-48F260843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3CDB9-DEF9-D4E4-D3AF-2C0068B8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E5FA5-970E-DCCA-AD9B-86BE1B7E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2165B-066F-CD25-D107-435AA2BB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9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3044-BD47-1BEE-58F3-C044C413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CC89D-6C85-63A6-6D2D-22D8A79BE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C996A-9553-798E-68DD-59C91DEE2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50C00-343C-45DF-7D70-6B8985452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D9ECD5-145A-5D4D-D8AC-02D1B496B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F8848-36A0-09D3-3DEB-E9CAE057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BA01C-2B9E-1C50-601B-49B0AAA0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67C83-78F5-85F4-FDD1-1C5A505F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811D-24DF-3936-F1BF-D6D06325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1F57C-5DAE-D9A2-FB61-A9D51426A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46E08-67C6-B77F-DA80-9404093E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19E4E-4600-D1F5-1275-61F5164A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1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760AA-99DD-1A9D-FAEC-3FB81E3E6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7F227-FB29-6FD6-19A8-E2BEC71E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33F29-E231-85EE-C8F1-C62B307C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6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39D3-B864-B67B-BDD9-CAC8B95E7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0EE3E-6736-6ADA-1F6E-CB62F965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05293-3C85-0CFA-4478-6C9288D173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38AE4-56C9-7CED-6E6F-02DA4D2BC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68D0F-418C-C3D9-F8A7-CF266CFA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4F1BC-B9E1-7DF0-09F1-06CBFC4C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5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7ED7-453E-773A-1358-8DBC4ED5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326FC7-48E7-F2EB-3128-A70EB44AD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A2484-1CFE-3DD9-0E4E-7C6C59CFE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EA265-D48C-AD4B-A070-E4CB4CD7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FED77-6621-7715-E5FB-45B056EB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1EEB1-4614-D514-46C9-15F50D1B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43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9134B-E000-5744-1694-E7DDA524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D8B9-1DAD-D59E-2419-002CAA1E0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5F099-F14A-5492-5BA0-B5D14078E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944BD-639D-44F8-8419-F23B1D00A98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5555-EFF9-952F-0FB9-5C76A8802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AF81-5294-DDEA-5830-B4576365D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45DE-5121-4FAE-B1BB-50F310588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9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tanmay.thaker?source=post_page-----12453b599526--------------------------------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e_ID" TargetMode="External"/><Relationship Id="rId2" Type="http://schemas.openxmlformats.org/officeDocument/2006/relationships/hyperlink" Target="https://medium.com/aiguys/deep-convolutional-neural-networks-dcnns-explained-in-layman-terms-b990b281806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nerd-for-tech/vgg-16-easiest-explanation-12453b599526" TargetMode="External"/><Relationship Id="rId4" Type="http://schemas.openxmlformats.org/officeDocument/2006/relationships/hyperlink" Target="https://www.tomsguide.com/how-to/how-to-use-visual-look-up-in-ios-1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81288-C137-5619-2575-00BFDDDFD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5" y="4213311"/>
            <a:ext cx="12070080" cy="1402080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/>
              <a:t>Image Recognition with Deep Learning</a:t>
            </a:r>
            <a:br>
              <a:rPr lang="en-US" sz="4000" kern="1200" dirty="0"/>
            </a:br>
            <a:r>
              <a:rPr lang="en-US" sz="2000" kern="1200" dirty="0"/>
              <a:t>Tyler Ward</a:t>
            </a:r>
            <a:endParaRPr lang="en-US" sz="4000" kern="12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EF175A-6CE0-1CAA-71BD-7EFAF30F0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4" y="953925"/>
            <a:ext cx="5828261" cy="2899560"/>
          </a:xfrm>
          <a:prstGeom prst="rect">
            <a:avLst/>
          </a:prstGeom>
        </p:spPr>
      </p:pic>
      <p:pic>
        <p:nvPicPr>
          <p:cNvPr id="7" name="Picture 6" descr="A diagram of several blue rectangular objects&#10;&#10;Description automatically generated">
            <a:extLst>
              <a:ext uri="{FF2B5EF4-FFF2-40B4-BE49-F238E27FC236}">
                <a16:creationId xmlns:a16="http://schemas.microsoft.com/office/drawing/2014/main" id="{BEBD5214-CE54-0195-CE42-040A3DEC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505" y="1004922"/>
            <a:ext cx="5828261" cy="27975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D675D6-3F94-5E91-EE22-08867D7148D9}"/>
              </a:ext>
            </a:extLst>
          </p:cNvPr>
          <p:cNvSpPr txBox="1"/>
          <p:nvPr/>
        </p:nvSpPr>
        <p:spPr>
          <a:xfrm>
            <a:off x="9984828" y="0"/>
            <a:ext cx="341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Image credit: Mark Nielsen[15], </a:t>
            </a:r>
            <a:r>
              <a:rPr lang="en-US" sz="700" dirty="0" err="1"/>
              <a:t>Shesh</a:t>
            </a:r>
            <a:r>
              <a:rPr lang="en-US" sz="700" dirty="0"/>
              <a:t> Narayan Gupta [18]</a:t>
            </a:r>
          </a:p>
          <a:p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17630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6C1F-5090-96EA-BCE1-CC82AB6E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Image Augmentation Simulation Study</a:t>
            </a:r>
            <a:endParaRPr lang="en-US" dirty="0"/>
          </a:p>
        </p:txBody>
      </p:sp>
      <p:pic>
        <p:nvPicPr>
          <p:cNvPr id="5" name="Content Placeholder 4" descr="A collage of images of a penguin&#10;&#10;Description automatically generated">
            <a:extLst>
              <a:ext uri="{FF2B5EF4-FFF2-40B4-BE49-F238E27FC236}">
                <a16:creationId xmlns:a16="http://schemas.microsoft.com/office/drawing/2014/main" id="{D34B11DF-87BA-3189-2355-B060E8E93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"/>
          <a:stretch/>
        </p:blipFill>
        <p:spPr>
          <a:xfrm>
            <a:off x="703843" y="1690688"/>
            <a:ext cx="4796949" cy="4525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366BBB-F482-066F-178A-89CFF0AB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885" y="2187821"/>
            <a:ext cx="6513456" cy="32791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8315A-D1EC-8BDE-6337-1345ED4F3A77}"/>
              </a:ext>
            </a:extLst>
          </p:cNvPr>
          <p:cNvSpPr txBox="1"/>
          <p:nvPr/>
        </p:nvSpPr>
        <p:spPr>
          <a:xfrm>
            <a:off x="7485733" y="5426092"/>
            <a:ext cx="2143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 simulations</a:t>
            </a:r>
          </a:p>
        </p:txBody>
      </p:sp>
    </p:spTree>
    <p:extLst>
      <p:ext uri="{BB962C8B-B14F-4D97-AF65-F5344CB8AC3E}">
        <p14:creationId xmlns:p14="http://schemas.microsoft.com/office/powerpoint/2010/main" val="125124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E00D-DCAA-68FC-5068-3073B9A8F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440" y="376800"/>
            <a:ext cx="9509760" cy="1325563"/>
          </a:xfrm>
        </p:spPr>
        <p:txBody>
          <a:bodyPr/>
          <a:lstStyle/>
          <a:p>
            <a:r>
              <a:rPr lang="en-US" dirty="0"/>
              <a:t>“Try something smarter”: Deep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418D-F302-6801-7292-172A60D40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4965"/>
            <a:ext cx="4780280" cy="4351338"/>
          </a:xfrm>
        </p:spPr>
        <p:txBody>
          <a:bodyPr/>
          <a:lstStyle/>
          <a:p>
            <a:r>
              <a:rPr lang="en-US" dirty="0"/>
              <a:t>CNN with 4 convolutional/pooling layers</a:t>
            </a:r>
          </a:p>
          <a:p>
            <a:r>
              <a:rPr lang="en-US" dirty="0"/>
              <a:t>Borrowing strength from 16-layer CNN trained on 14 million images: VGG16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F4824-57D7-B7B2-87D2-D8A48652A9B9}"/>
              </a:ext>
            </a:extLst>
          </p:cNvPr>
          <p:cNvSpPr txBox="1"/>
          <p:nvPr/>
        </p:nvSpPr>
        <p:spPr>
          <a:xfrm>
            <a:off x="10815320" y="6637204"/>
            <a:ext cx="306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Image credit: </a:t>
            </a:r>
            <a:r>
              <a:rPr lang="en-US" sz="800" b="0" i="0" u="none" strike="noStrike" dirty="0">
                <a:effectLst/>
                <a:latin typeface="sohne"/>
                <a:hlinkClick r:id="rId2"/>
              </a:rPr>
              <a:t>Tanmay </a:t>
            </a:r>
            <a:r>
              <a:rPr lang="en-US" sz="800" b="0" i="0" u="none" strike="noStrike" dirty="0" err="1">
                <a:effectLst/>
                <a:latin typeface="sohne"/>
                <a:hlinkClick r:id="rId2"/>
              </a:rPr>
              <a:t>Thaker</a:t>
            </a:r>
            <a:r>
              <a:rPr lang="en-US" sz="800" b="0" i="0" u="none" strike="noStrike" dirty="0">
                <a:effectLst/>
                <a:latin typeface="sohne"/>
              </a:rPr>
              <a:t> [21]</a:t>
            </a:r>
            <a:endParaRPr lang="en-US" sz="600" dirty="0"/>
          </a:p>
          <a:p>
            <a:endParaRPr lang="en-US" sz="600" dirty="0"/>
          </a:p>
        </p:txBody>
      </p:sp>
      <p:pic>
        <p:nvPicPr>
          <p:cNvPr id="7" name="Picture 6" descr="A diagram of a cow&#10;&#10;Description automatically generated">
            <a:extLst>
              <a:ext uri="{FF2B5EF4-FFF2-40B4-BE49-F238E27FC236}">
                <a16:creationId xmlns:a16="http://schemas.microsoft.com/office/drawing/2014/main" id="{32C0FDAA-2595-ECF9-757C-92641DD5D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480" y="1619766"/>
            <a:ext cx="5883834" cy="4709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A74DB-CE05-8C5C-AA04-5E6AAA977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68" y="615698"/>
            <a:ext cx="1615472" cy="90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8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7B730-026E-5E95-CA02-8BDC904D7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1107440"/>
            <a:ext cx="5500810" cy="10774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“When you do the right thing, you’ll get a better answer” 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C3F6231-5A8C-64F1-F05F-A4714C149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500811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4-layer network marginally improved performance</a:t>
            </a:r>
          </a:p>
          <a:p>
            <a:r>
              <a:rPr lang="en-US" sz="2000" dirty="0"/>
              <a:t>Deeper VGG16 network pretrained on more images gave 20%+ improvement to performance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6A55E-7A8B-11C8-02C2-F1918BFC6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169" b="-2"/>
          <a:stretch/>
        </p:blipFill>
        <p:spPr>
          <a:xfrm>
            <a:off x="6963870" y="79721"/>
            <a:ext cx="5104768" cy="3447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6F108-9315-8908-207F-83840E2F8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" b="2"/>
          <a:stretch/>
        </p:blipFill>
        <p:spPr>
          <a:xfrm>
            <a:off x="6963870" y="3429000"/>
            <a:ext cx="5104768" cy="3429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E2F459E-8EB3-985C-3049-33F6B920D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71AB682-1CAC-7672-C637-B014B86E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93956D-B33D-633F-BDBE-3353AA946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27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883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F38F-E37B-3D7A-8415-5E924770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40DD2-EB27-46A8-68CD-9F5947CC1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spatial structure of images (CNN) drastically aids performance compared to simple deep neural network (DNN)</a:t>
            </a:r>
          </a:p>
          <a:p>
            <a:r>
              <a:rPr lang="en-US" dirty="0"/>
              <a:t>Diminishing returns for CNN as images become noisier or </a:t>
            </a:r>
            <a:r>
              <a:rPr lang="en-US"/>
              <a:t>lack color</a:t>
            </a:r>
            <a:endParaRPr lang="en-US" dirty="0"/>
          </a:p>
          <a:p>
            <a:r>
              <a:rPr lang="en-US" dirty="0"/>
              <a:t>Not as much drop off for DNNs, but slightly more variance in predictions</a:t>
            </a:r>
          </a:p>
          <a:p>
            <a:r>
              <a:rPr lang="en-US" dirty="0"/>
              <a:t>Deeper networks improve performance proportional to image variety and quantity available in training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2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18B3-2117-B5C8-2FB8-1F8E31E4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8A136-3B1A-8713-775B-B9A896046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57800"/>
          </a:xfrm>
        </p:spPr>
        <p:txBody>
          <a:bodyPr>
            <a:normAutofit fontScale="40000" lnSpcReduction="20000"/>
          </a:bodyPr>
          <a:lstStyle/>
          <a:p>
            <a:pPr marL="0" indent="0" algn="l" rtl="0">
              <a:lnSpc>
                <a:spcPct val="120000"/>
              </a:lnSpc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[1] J. Brownlee. How do convolutional layers work in deep learning neural networks?, Apr 2020.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[2] J. Brownlee. How to improve deep learning model robustness by adding noise, Aug 2020.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[3] J. Brownlee. How to choose an activation function for deep learning, Jan 2021.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[4] R. Chow. </a:t>
            </a:r>
            <a:r>
              <a:rPr lang="en-US" dirty="0" err="1">
                <a:effectLst/>
                <a:latin typeface="Arial" panose="020B0604020202020204" pitchFamily="34" charset="0"/>
              </a:rPr>
              <a:t>Imagenet</a:t>
            </a:r>
            <a:r>
              <a:rPr lang="en-US" dirty="0">
                <a:effectLst/>
                <a:latin typeface="Arial" panose="020B0604020202020204" pitchFamily="34" charset="0"/>
              </a:rPr>
              <a:t>: A pioneering vision for computers, Mar 2022.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[5] </a:t>
            </a:r>
            <a:r>
              <a:rPr lang="en-US" dirty="0" err="1">
                <a:effectLst/>
                <a:latin typeface="Arial" panose="020B0604020202020204" pitchFamily="34" charset="0"/>
              </a:rPr>
              <a:t>Comidor</a:t>
            </a:r>
            <a:r>
              <a:rPr lang="en-US" dirty="0">
                <a:effectLst/>
                <a:latin typeface="Arial" panose="020B0604020202020204" pitchFamily="34" charset="0"/>
              </a:rPr>
              <a:t>. 6 use cases of image recognition in our daily lives: </a:t>
            </a:r>
            <a:r>
              <a:rPr lang="en-US" dirty="0" err="1">
                <a:effectLst/>
                <a:latin typeface="Arial" panose="020B0604020202020204" pitchFamily="34" charset="0"/>
              </a:rPr>
              <a:t>Comidor</a:t>
            </a:r>
            <a:r>
              <a:rPr lang="en-US" dirty="0">
                <a:effectLst/>
                <a:latin typeface="Arial" panose="020B0604020202020204" pitchFamily="34" charset="0"/>
              </a:rPr>
              <a:t>, Nov 2022.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[6] K. D. Foote. A brief history of deep learning, Feb 2022.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[7] A. </a:t>
            </a:r>
            <a:r>
              <a:rPr lang="en-US" dirty="0" err="1">
                <a:effectLst/>
                <a:latin typeface="Arial" panose="020B0604020202020204" pitchFamily="34" charset="0"/>
              </a:rPr>
              <a:t>Geron</a:t>
            </a:r>
            <a:r>
              <a:rPr lang="en-US" dirty="0">
                <a:effectLst/>
                <a:latin typeface="Arial" panose="020B0604020202020204" pitchFamily="34" charset="0"/>
              </a:rPr>
              <a:t>. Hands-On Machine Learning with Scikit-Learn, </a:t>
            </a:r>
            <a:r>
              <a:rPr lang="en-US" dirty="0" err="1">
                <a:effectLst/>
                <a:latin typeface="Arial" panose="020B0604020202020204" pitchFamily="34" charset="0"/>
              </a:rPr>
              <a:t>Keras</a:t>
            </a:r>
            <a:r>
              <a:rPr lang="en-US" dirty="0">
                <a:effectLst/>
                <a:latin typeface="Arial" panose="020B0604020202020204" pitchFamily="34" charset="0"/>
              </a:rPr>
              <a:t>, and TensorFlow: Concepts, Tools,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and Techniques to Build Intelligent Systems. O’Reilly Media, Inc., 2nd edition, 2019.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[8] R. Gomez. Understanding categorical cross-entropy loss, binary cross-entropy loss, </a:t>
            </a:r>
            <a:r>
              <a:rPr lang="en-US" dirty="0" err="1">
                <a:effectLst/>
                <a:latin typeface="Arial" panose="020B0604020202020204" pitchFamily="34" charset="0"/>
              </a:rPr>
              <a:t>softmax</a:t>
            </a:r>
            <a:r>
              <a:rPr lang="en-US" dirty="0">
                <a:effectLst/>
                <a:latin typeface="Arial" panose="020B0604020202020204" pitchFamily="34" charset="0"/>
              </a:rPr>
              <a:t> loss, logistic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loss, focal loss and all those confusing </a:t>
            </a:r>
            <a:r>
              <a:rPr lang="en-US" dirty="0" err="1">
                <a:effectLst/>
                <a:latin typeface="Arial" panose="020B0604020202020204" pitchFamily="34" charset="0"/>
              </a:rPr>
              <a:t>namesr</a:t>
            </a:r>
            <a:r>
              <a:rPr lang="en-US" dirty="0">
                <a:effectLst/>
                <a:latin typeface="Arial" panose="020B0604020202020204" pitchFamily="34" charset="0"/>
              </a:rPr>
              <a:t>, May 2018.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[9] G. Griffin, A. Holub, and P. </a:t>
            </a:r>
            <a:r>
              <a:rPr lang="en-US" dirty="0" err="1">
                <a:effectLst/>
                <a:latin typeface="Arial" panose="020B0604020202020204" pitchFamily="34" charset="0"/>
              </a:rPr>
              <a:t>Perona</a:t>
            </a:r>
            <a:r>
              <a:rPr lang="en-US" dirty="0">
                <a:effectLst/>
                <a:latin typeface="Arial" panose="020B0604020202020204" pitchFamily="34" charset="0"/>
              </a:rPr>
              <a:t>. Caltech 256, Apr 2022.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[10] S. N. Gupta. Deep convolutional neural networks (</a:t>
            </a:r>
            <a:r>
              <a:rPr lang="en-US" dirty="0" err="1">
                <a:effectLst/>
                <a:latin typeface="Arial" panose="020B0604020202020204" pitchFamily="34" charset="0"/>
              </a:rPr>
              <a:t>dcnns</a:t>
            </a:r>
            <a:r>
              <a:rPr lang="en-US" dirty="0">
                <a:effectLst/>
                <a:latin typeface="Arial" panose="020B0604020202020204" pitchFamily="34" charset="0"/>
              </a:rPr>
              <a:t>) explained in layman’s terms, Feb 2022.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[11] C. Kanan and G. Cottrell. Color-to-grayscale: Does the method matter in image recognition? </a:t>
            </a:r>
            <a:r>
              <a:rPr lang="en-US" dirty="0" err="1">
                <a:effectLst/>
                <a:latin typeface="Arial" panose="020B0604020202020204" pitchFamily="34" charset="0"/>
              </a:rPr>
              <a:t>PloS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one, 7:e29740, 01 2012.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[12] A. </a:t>
            </a:r>
            <a:r>
              <a:rPr lang="en-US" dirty="0" err="1">
                <a:effectLst/>
                <a:latin typeface="Arial" panose="020B0604020202020204" pitchFamily="34" charset="0"/>
              </a:rPr>
              <a:t>Krizhevsky</a:t>
            </a:r>
            <a:r>
              <a:rPr lang="en-US" dirty="0">
                <a:effectLst/>
                <a:latin typeface="Arial" panose="020B0604020202020204" pitchFamily="34" charset="0"/>
              </a:rPr>
              <a:t>, I. </a:t>
            </a:r>
            <a:r>
              <a:rPr lang="en-US" dirty="0" err="1">
                <a:effectLst/>
                <a:latin typeface="Arial" panose="020B0604020202020204" pitchFamily="34" charset="0"/>
              </a:rPr>
              <a:t>Sutskever</a:t>
            </a:r>
            <a:r>
              <a:rPr lang="en-US" dirty="0">
                <a:effectLst/>
                <a:latin typeface="Arial" panose="020B0604020202020204" pitchFamily="34" charset="0"/>
              </a:rPr>
              <a:t>, and G. E. Hinton. </a:t>
            </a:r>
            <a:r>
              <a:rPr lang="en-US" dirty="0" err="1">
                <a:effectLst/>
                <a:latin typeface="Arial" panose="020B0604020202020204" pitchFamily="34" charset="0"/>
              </a:rPr>
              <a:t>Imagenet</a:t>
            </a:r>
            <a:r>
              <a:rPr lang="en-US" dirty="0">
                <a:effectLst/>
                <a:latin typeface="Arial" panose="020B0604020202020204" pitchFamily="34" charset="0"/>
              </a:rPr>
              <a:t> classification with deep convolutional neu-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  <a:latin typeface="Arial" panose="020B0604020202020204" pitchFamily="34" charset="0"/>
              </a:rPr>
              <a:t>ral</a:t>
            </a:r>
            <a:r>
              <a:rPr lang="en-US" dirty="0">
                <a:effectLst/>
                <a:latin typeface="Arial" panose="020B0604020202020204" pitchFamily="34" charset="0"/>
              </a:rPr>
              <a:t> networks. In F. Pereira, C. Burges, L. </a:t>
            </a:r>
            <a:r>
              <a:rPr lang="en-US" dirty="0" err="1">
                <a:effectLst/>
                <a:latin typeface="Arial" panose="020B0604020202020204" pitchFamily="34" charset="0"/>
              </a:rPr>
              <a:t>Bottou</a:t>
            </a:r>
            <a:r>
              <a:rPr lang="en-US" dirty="0">
                <a:effectLst/>
                <a:latin typeface="Arial" panose="020B0604020202020204" pitchFamily="34" charset="0"/>
              </a:rPr>
              <a:t>, and K. Weinberger, editors, Advances in Neural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Information Processing Systems, volume 25. Curran Associates, Inc., 2012.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[13] M. Mazur. A step by step backpropagation example, Aug 2022.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[14] D. Nielsen. Deep learning cage match: Max pooling vs convolutions, Sep 2018.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[15] M. A. Nielsen, Dec 2019.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[16] K. Simonyan and A. Zisserman. Very deep convolutional networks for large-scale image recognition,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2015.</a:t>
            </a:r>
            <a:br>
              <a:rPr lang="en-US" dirty="0">
                <a:effectLst/>
              </a:rPr>
            </a:br>
            <a:r>
              <a:rPr lang="en-US" dirty="0">
                <a:effectLst/>
                <a:latin typeface="Arial" panose="020B0604020202020204" pitchFamily="34" charset="0"/>
              </a:rPr>
              <a:t>[17] T. Wood. Activation function, Sep 2020.</a:t>
            </a:r>
          </a:p>
          <a:p>
            <a:pPr marL="0" indent="0" algn="l" rtl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</a:rPr>
              <a:t>Other references (for images):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effectLst/>
                <a:latin typeface="Arial" panose="020B0604020202020204" pitchFamily="34" charset="0"/>
              </a:rPr>
              <a:t>[18] </a:t>
            </a:r>
            <a:r>
              <a:rPr lang="en-US" dirty="0">
                <a:effectLst/>
                <a:latin typeface="Arial" panose="020B0604020202020204" pitchFamily="34" charset="0"/>
                <a:hlinkClick r:id="rId2"/>
              </a:rPr>
              <a:t>https://medium.com/aiguys/deep-convolutional-neural-networks-dcnns-explained-in-layman-terms-b990b2818061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</a:rPr>
              <a:t>[19] </a:t>
            </a:r>
            <a:r>
              <a:rPr lang="en-US" dirty="0">
                <a:latin typeface="Arial" panose="020B0604020202020204" pitchFamily="34" charset="0"/>
                <a:hlinkClick r:id="rId3"/>
              </a:rPr>
              <a:t>https://en.wikipedia.org/wiki/Face_ID</a:t>
            </a:r>
            <a:endParaRPr lang="en-US" dirty="0">
              <a:latin typeface="Arial" panose="020B0604020202020204" pitchFamily="34" charset="0"/>
            </a:endParaRP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</a:rPr>
              <a:t>[20] </a:t>
            </a:r>
            <a:r>
              <a:rPr lang="en-US" dirty="0">
                <a:latin typeface="Arial" panose="020B0604020202020204" pitchFamily="34" charset="0"/>
                <a:hlinkClick r:id="rId4"/>
              </a:rPr>
              <a:t>https://www.tomsguide.com/how-to/how-to-use-visual-look-up-in-ios-15</a:t>
            </a:r>
            <a:endParaRPr lang="en-US" dirty="0">
              <a:latin typeface="Arial" panose="020B0604020202020204" pitchFamily="34" charset="0"/>
            </a:endParaRP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</a:rPr>
              <a:t>[21] </a:t>
            </a:r>
            <a:r>
              <a:rPr lang="en-US" dirty="0">
                <a:latin typeface="Arial" panose="020B0604020202020204" pitchFamily="34" charset="0"/>
                <a:hlinkClick r:id="rId5"/>
              </a:rPr>
              <a:t>https://medium.com/nerd-for-tech/vgg-16-easiest-explanation-12453b599526</a:t>
            </a:r>
            <a:endParaRPr lang="en-US" dirty="0">
              <a:latin typeface="Arial" panose="020B0604020202020204" pitchFamily="34" charset="0"/>
            </a:endParaRP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</a:rPr>
              <a:t>[22] Tass, Shannon. Class Slides, STAT 486, 2023.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</a:rPr>
              <a:t>[23] Output from ChatGPT for helpful ideas on simple ways to explain complex principles</a:t>
            </a:r>
          </a:p>
          <a:p>
            <a:pPr marL="0" indent="0" algn="l" rtl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028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C11C0-1582-E5D5-631D-E481882B6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develop image recognition?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64539-F332-BAF4-BE3A-8EC6C15822FD}"/>
              </a:ext>
            </a:extLst>
          </p:cNvPr>
          <p:cNvSpPr txBox="1"/>
          <p:nvPr/>
        </p:nvSpPr>
        <p:spPr>
          <a:xfrm>
            <a:off x="852384" y="1674216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Security Access (Face ID, identity recognition)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Reverse Search/Image look up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Object detection (healthcare, defense)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Scan of a human brain in a neurology clinic">
            <a:extLst>
              <a:ext uri="{FF2B5EF4-FFF2-40B4-BE49-F238E27FC236}">
                <a16:creationId xmlns:a16="http://schemas.microsoft.com/office/drawing/2014/main" id="{80D9C767-C092-F5D0-CB21-1684AB46E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5" r="3" b="3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face in a square&#10;&#10;Description automatically generated">
            <a:extLst>
              <a:ext uri="{FF2B5EF4-FFF2-40B4-BE49-F238E27FC236}">
                <a16:creationId xmlns:a16="http://schemas.microsoft.com/office/drawing/2014/main" id="{BC93F466-A72B-CF54-5585-076CA7878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r="-2" b="-2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72067C-60EB-C3B5-B321-067B3642B909}"/>
              </a:ext>
            </a:extLst>
          </p:cNvPr>
          <p:cNvSpPr txBox="1"/>
          <p:nvPr/>
        </p:nvSpPr>
        <p:spPr>
          <a:xfrm>
            <a:off x="9646921" y="24759"/>
            <a:ext cx="65470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Image credit: Wikipedia [19], Tom's Guide [20]</a:t>
            </a:r>
          </a:p>
        </p:txBody>
      </p:sp>
      <p:pic>
        <p:nvPicPr>
          <p:cNvPr id="11" name="Picture 10" descr="A hand holding a cell phone&#10;&#10;Description automatically generated">
            <a:extLst>
              <a:ext uri="{FF2B5EF4-FFF2-40B4-BE49-F238E27FC236}">
                <a16:creationId xmlns:a16="http://schemas.microsoft.com/office/drawing/2014/main" id="{92C36803-50D6-2850-E58A-8A568F2A8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673" y="4018041"/>
            <a:ext cx="4940586" cy="277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2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B7D7-C4A0-2134-BBEF-A64DB0FD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use deep learning </a:t>
            </a:r>
            <a:br>
              <a:rPr lang="en-US" dirty="0"/>
            </a:br>
            <a:r>
              <a:rPr lang="en-US" dirty="0"/>
              <a:t>(complex neural networks)?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2C8A1-7CDE-6C38-9787-A2042427C81D}"/>
              </a:ext>
            </a:extLst>
          </p:cNvPr>
          <p:cNvSpPr txBox="1"/>
          <p:nvPr/>
        </p:nvSpPr>
        <p:spPr>
          <a:xfrm>
            <a:off x="1087120" y="2113280"/>
            <a:ext cx="10210800" cy="2943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Are very flexible, and can create structure from seemingly unstructured data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Can learn unique features of an image, and remember them without need for retraining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Only get better as more data becomes available</a:t>
            </a:r>
          </a:p>
        </p:txBody>
      </p:sp>
    </p:spTree>
    <p:extLst>
      <p:ext uri="{BB962C8B-B14F-4D97-AF65-F5344CB8AC3E}">
        <p14:creationId xmlns:p14="http://schemas.microsoft.com/office/powerpoint/2010/main" val="77945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985E6-13D4-B60E-443D-74193BB9B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How: Basic Neural Networks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801743-E90B-51F5-7709-52EF911A2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55623" y="1917269"/>
            <a:ext cx="5157787" cy="53958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Feed Forward</a:t>
            </a:r>
          </a:p>
        </p:txBody>
      </p:sp>
      <p:pic>
        <p:nvPicPr>
          <p:cNvPr id="11" name="Content Placeholder 10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79153EA-217F-78E0-BA13-3E68229AA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64" y="2683436"/>
            <a:ext cx="5009196" cy="373427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4F78CA-5CB8-A717-3B6A-BD74D58C6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04406" y="1937081"/>
            <a:ext cx="5183188" cy="53958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Chain Rule Back</a:t>
            </a:r>
          </a:p>
        </p:txBody>
      </p:sp>
      <p:pic>
        <p:nvPicPr>
          <p:cNvPr id="6" name="Content Placeholder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6F5EEF4A-5BFF-69E3-E257-F46EC3E895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0" y="2591482"/>
            <a:ext cx="4175317" cy="33377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31B1E3-F31D-DD8F-F418-AF7DF8FE37BB}"/>
              </a:ext>
            </a:extLst>
          </p:cNvPr>
          <p:cNvSpPr txBox="1"/>
          <p:nvPr/>
        </p:nvSpPr>
        <p:spPr>
          <a:xfrm>
            <a:off x="8937308" y="2056744"/>
            <a:ext cx="241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Gradient</a:t>
            </a:r>
            <a:r>
              <a:rPr lang="en-US" b="1" dirty="0"/>
              <a:t> Descent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DAF7B-59FE-890F-38DF-37C8E167B85D}"/>
              </a:ext>
            </a:extLst>
          </p:cNvPr>
          <p:cNvSpPr txBox="1"/>
          <p:nvPr/>
        </p:nvSpPr>
        <p:spPr>
          <a:xfrm>
            <a:off x="6183948" y="6255557"/>
            <a:ext cx="275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AKA Back Propagation [13]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8BED30-DCA5-BABA-2197-8B30D0DB7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69" y="2653463"/>
            <a:ext cx="3306558" cy="716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DA0037-3EAD-A59B-D4F5-F9190B9ABCC8}"/>
              </a:ext>
            </a:extLst>
          </p:cNvPr>
          <p:cNvSpPr txBox="1"/>
          <p:nvPr/>
        </p:nvSpPr>
        <p:spPr>
          <a:xfrm>
            <a:off x="1544562" y="558971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A8150-E719-E18C-D65D-A99C9CDB0DBE}"/>
              </a:ext>
            </a:extLst>
          </p:cNvPr>
          <p:cNvSpPr txBox="1"/>
          <p:nvPr/>
        </p:nvSpPr>
        <p:spPr>
          <a:xfrm>
            <a:off x="2084580" y="5574329"/>
            <a:ext cx="52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1.9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30D34-C90D-A25F-268E-0C06350EE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23" y="6010114"/>
            <a:ext cx="1848494" cy="4018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25C8D7-9F7A-EE0F-AE15-C2337063A5E6}"/>
              </a:ext>
            </a:extLst>
          </p:cNvPr>
          <p:cNvSpPr txBox="1"/>
          <p:nvPr/>
        </p:nvSpPr>
        <p:spPr>
          <a:xfrm>
            <a:off x="258923" y="6415135"/>
            <a:ext cx="37904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Hidden layer value = activation function(inputs*weights + bias)[7]</a:t>
            </a:r>
          </a:p>
        </p:txBody>
      </p:sp>
    </p:spTree>
    <p:extLst>
      <p:ext uri="{BB962C8B-B14F-4D97-AF65-F5344CB8AC3E}">
        <p14:creationId xmlns:p14="http://schemas.microsoft.com/office/powerpoint/2010/main" val="4218497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FF2ED-F965-1700-EA81-D322CE92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728892" cy="153586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Detailed Feature Extraction: Convolutional Neural Networks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31D0E3-D0FE-CCB1-3429-5DF64D733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Convolutional and pooling layers learn unique features in the spatial structure of images</a:t>
            </a:r>
          </a:p>
          <a:p>
            <a:r>
              <a:rPr lang="en-US" sz="1800" dirty="0"/>
              <a:t>If using these features reduced in-sample error, they continue to be searched through in subsequent iterations</a:t>
            </a:r>
          </a:p>
        </p:txBody>
      </p:sp>
      <p:pic>
        <p:nvPicPr>
          <p:cNvPr id="5" name="Content Placeholder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332F20F-31BB-F308-3FF3-DF12EC3A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" b="195"/>
          <a:stretch/>
        </p:blipFill>
        <p:spPr>
          <a:xfrm>
            <a:off x="554416" y="2731167"/>
            <a:ext cx="11167447" cy="37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arison of a grid&#10;&#10;Description automatically generated">
            <a:extLst>
              <a:ext uri="{FF2B5EF4-FFF2-40B4-BE49-F238E27FC236}">
                <a16:creationId xmlns:a16="http://schemas.microsoft.com/office/drawing/2014/main" id="{6CB11863-3A64-EF3F-8EE1-DA2C0AB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639763"/>
            <a:ext cx="5106988" cy="3159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59098-C8D4-BC27-45FF-AF440B2C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Convolutions and pooling help learn unique features just like our brain!</a:t>
            </a:r>
          </a:p>
        </p:txBody>
      </p:sp>
    </p:spTree>
    <p:extLst>
      <p:ext uri="{BB962C8B-B14F-4D97-AF65-F5344CB8AC3E}">
        <p14:creationId xmlns:p14="http://schemas.microsoft.com/office/powerpoint/2010/main" val="228068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arison of a grid&#10;&#10;Description automatically generated">
            <a:extLst>
              <a:ext uri="{FF2B5EF4-FFF2-40B4-BE49-F238E27FC236}">
                <a16:creationId xmlns:a16="http://schemas.microsoft.com/office/drawing/2014/main" id="{6CB11863-3A64-EF3F-8EE1-DA2C0AB43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639763"/>
            <a:ext cx="5106988" cy="3159125"/>
          </a:xfrm>
          <a:prstGeom prst="rect">
            <a:avLst/>
          </a:prstGeom>
        </p:spPr>
      </p:pic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EE0018EE-5868-8D0D-7BA0-305F01C2F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3867150"/>
            <a:ext cx="5106988" cy="2351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59098-C8D4-BC27-45FF-AF440B2C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Convolutions and pooling help learn unique features just like our brain!</a:t>
            </a:r>
          </a:p>
        </p:txBody>
      </p:sp>
    </p:spTree>
    <p:extLst>
      <p:ext uri="{BB962C8B-B14F-4D97-AF65-F5344CB8AC3E}">
        <p14:creationId xmlns:p14="http://schemas.microsoft.com/office/powerpoint/2010/main" val="171436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928B-5732-0CBD-9E8D-11ED0755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947" y="549249"/>
            <a:ext cx="4785851" cy="1671567"/>
          </a:xfrm>
        </p:spPr>
        <p:txBody>
          <a:bodyPr>
            <a:normAutofit/>
          </a:bodyPr>
          <a:lstStyle/>
          <a:p>
            <a:r>
              <a:rPr lang="en-US" sz="3700"/>
              <a:t>Image Recognition task: Caltech 256 dataset [9]</a:t>
            </a:r>
          </a:p>
        </p:txBody>
      </p:sp>
      <p:pic>
        <p:nvPicPr>
          <p:cNvPr id="9" name="Picture 8" descr="An elephant in the woods&#10;&#10;Description automatically generated">
            <a:extLst>
              <a:ext uri="{FF2B5EF4-FFF2-40B4-BE49-F238E27FC236}">
                <a16:creationId xmlns:a16="http://schemas.microsoft.com/office/drawing/2014/main" id="{D43F23E1-72A2-6E53-7F01-0E0E893F2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7" r="3" b="13402"/>
          <a:stretch/>
        </p:blipFill>
        <p:spPr>
          <a:xfrm>
            <a:off x="-1" y="10"/>
            <a:ext cx="3003123" cy="1679499"/>
          </a:xfrm>
          <a:prstGeom prst="rect">
            <a:avLst/>
          </a:prstGeom>
        </p:spPr>
      </p:pic>
      <p:pic>
        <p:nvPicPr>
          <p:cNvPr id="17" name="Picture 16" descr="A person in a suit holding a phone&#10;&#10;Description automatically generated">
            <a:extLst>
              <a:ext uri="{FF2B5EF4-FFF2-40B4-BE49-F238E27FC236}">
                <a16:creationId xmlns:a16="http://schemas.microsoft.com/office/drawing/2014/main" id="{D6B010BF-ABC9-2AAF-9855-63381935D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0943"/>
          <a:stretch/>
        </p:blipFill>
        <p:spPr>
          <a:xfrm>
            <a:off x="20" y="1843285"/>
            <a:ext cx="3003103" cy="2064985"/>
          </a:xfrm>
          <a:prstGeom prst="rect">
            <a:avLst/>
          </a:prstGeom>
        </p:spPr>
      </p:pic>
      <p:pic>
        <p:nvPicPr>
          <p:cNvPr id="11" name="Picture 10" descr="A whale jumping out of water with mountains in the background&#10;&#10;Description automatically generated">
            <a:extLst>
              <a:ext uri="{FF2B5EF4-FFF2-40B4-BE49-F238E27FC236}">
                <a16:creationId xmlns:a16="http://schemas.microsoft.com/office/drawing/2014/main" id="{9FF6C07F-B4C2-3232-01E2-D28E727390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" r="-5" b="-5"/>
          <a:stretch/>
        </p:blipFill>
        <p:spPr>
          <a:xfrm>
            <a:off x="3180257" y="1"/>
            <a:ext cx="3016307" cy="2223338"/>
          </a:xfrm>
          <a:prstGeom prst="rect">
            <a:avLst/>
          </a:prstGeom>
        </p:spPr>
      </p:pic>
      <p:pic>
        <p:nvPicPr>
          <p:cNvPr id="5" name="Picture 4" descr="A bear with its mouth open&#10;&#10;Description automatically generated">
            <a:extLst>
              <a:ext uri="{FF2B5EF4-FFF2-40B4-BE49-F238E27FC236}">
                <a16:creationId xmlns:a16="http://schemas.microsoft.com/office/drawing/2014/main" id="{A5FC21D5-85C1-7117-9218-14F71E4786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4" r="-3" b="17882"/>
          <a:stretch/>
        </p:blipFill>
        <p:spPr>
          <a:xfrm>
            <a:off x="-1" y="4079988"/>
            <a:ext cx="3003123" cy="2778013"/>
          </a:xfrm>
          <a:prstGeom prst="rect">
            <a:avLst/>
          </a:prstGeom>
        </p:spPr>
      </p:pic>
      <p:pic>
        <p:nvPicPr>
          <p:cNvPr id="19" name="Picture 18" descr="A person in a superhero garment&#10;&#10;Description automatically generated">
            <a:extLst>
              <a:ext uri="{FF2B5EF4-FFF2-40B4-BE49-F238E27FC236}">
                <a16:creationId xmlns:a16="http://schemas.microsoft.com/office/drawing/2014/main" id="{18897EBA-FC08-180C-6CCC-75C97CEB80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7" b="52400"/>
          <a:stretch/>
        </p:blipFill>
        <p:spPr>
          <a:xfrm>
            <a:off x="3180256" y="2384215"/>
            <a:ext cx="3016307" cy="2234180"/>
          </a:xfrm>
          <a:prstGeom prst="rect">
            <a:avLst/>
          </a:prstGeom>
        </p:spPr>
      </p:pic>
      <p:pic>
        <p:nvPicPr>
          <p:cNvPr id="7" name="Content Placeholder 6" descr="A close-up of a butterfly&#10;&#10;Description automatically generated">
            <a:extLst>
              <a:ext uri="{FF2B5EF4-FFF2-40B4-BE49-F238E27FC236}">
                <a16:creationId xmlns:a16="http://schemas.microsoft.com/office/drawing/2014/main" id="{3E554E9C-E743-8502-C545-90EB237A4C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5953" r="-4" b="22627"/>
          <a:stretch/>
        </p:blipFill>
        <p:spPr>
          <a:xfrm>
            <a:off x="3180257" y="4790113"/>
            <a:ext cx="3016307" cy="2067887"/>
          </a:xfrm>
          <a:prstGeom prst="rect">
            <a:avLst/>
          </a:prstGeom>
        </p:spPr>
      </p:pic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B9884A4-5D69-1800-0C93-F96A521F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947" y="2400475"/>
            <a:ext cx="4785851" cy="3728611"/>
          </a:xfrm>
        </p:spPr>
        <p:txBody>
          <a:bodyPr>
            <a:normAutofit/>
          </a:bodyPr>
          <a:lstStyle/>
          <a:p>
            <a:r>
              <a:rPr lang="en-US" sz="2000" dirty="0"/>
              <a:t>Subset of 46/257 classes used</a:t>
            </a:r>
          </a:p>
          <a:p>
            <a:r>
              <a:rPr lang="en-US" sz="2000" dirty="0"/>
              <a:t>Animals, people, and superman</a:t>
            </a:r>
          </a:p>
        </p:txBody>
      </p:sp>
    </p:spTree>
    <p:extLst>
      <p:ext uri="{BB962C8B-B14F-4D97-AF65-F5344CB8AC3E}">
        <p14:creationId xmlns:p14="http://schemas.microsoft.com/office/powerpoint/2010/main" val="33081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6C1F-5090-96EA-BCE1-CC82AB6E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Image Augmentation Simulation Study</a:t>
            </a:r>
            <a:endParaRPr lang="en-US" dirty="0"/>
          </a:p>
        </p:txBody>
      </p:sp>
      <p:pic>
        <p:nvPicPr>
          <p:cNvPr id="5" name="Content Placeholder 4" descr="A collage of images of a penguin&#10;&#10;Description automatically generated">
            <a:extLst>
              <a:ext uri="{FF2B5EF4-FFF2-40B4-BE49-F238E27FC236}">
                <a16:creationId xmlns:a16="http://schemas.microsoft.com/office/drawing/2014/main" id="{D34B11DF-87BA-3189-2355-B060E8E93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9"/>
          <a:stretch/>
        </p:blipFill>
        <p:spPr>
          <a:xfrm>
            <a:off x="6749043" y="1690688"/>
            <a:ext cx="4796949" cy="452548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025C2-713D-E696-B425-EA67C1F521F2}"/>
              </a:ext>
            </a:extLst>
          </p:cNvPr>
          <p:cNvSpPr txBox="1"/>
          <p:nvPr/>
        </p:nvSpPr>
        <p:spPr>
          <a:xfrm>
            <a:off x="1252483" y="1690688"/>
            <a:ext cx="549656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Questions: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does the performance of a standalone deep neural network (DNN) compare to that of a CNN?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What changes in model performance are there when images in the training dataset are gray scale as opposed to in color?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How does random noise affect model performance? Is this affect parallel for both a DNN and a CNN? For color vs. gray-scale images? </a:t>
            </a:r>
          </a:p>
        </p:txBody>
      </p:sp>
    </p:spTree>
    <p:extLst>
      <p:ext uri="{BB962C8B-B14F-4D97-AF65-F5344CB8AC3E}">
        <p14:creationId xmlns:p14="http://schemas.microsoft.com/office/powerpoint/2010/main" val="158373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961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sohne</vt:lpstr>
      <vt:lpstr>Wingdings</vt:lpstr>
      <vt:lpstr>Office Theme</vt:lpstr>
      <vt:lpstr>Image Recognition with Deep Learning Tyler Ward</vt:lpstr>
      <vt:lpstr>Why develop image recognition?</vt:lpstr>
      <vt:lpstr>Why use deep learning  (complex neural networks)?</vt:lpstr>
      <vt:lpstr>How: Basic Neural Networks</vt:lpstr>
      <vt:lpstr>Detailed Feature Extraction: Convolutional Neural Networks</vt:lpstr>
      <vt:lpstr>Convolutions and pooling help learn unique features just like our brain!</vt:lpstr>
      <vt:lpstr>Convolutions and pooling help learn unique features just like our brain!</vt:lpstr>
      <vt:lpstr>Image Recognition task: Caltech 256 dataset [9]</vt:lpstr>
      <vt:lpstr>Image Augmentation Simulation Study</vt:lpstr>
      <vt:lpstr>Image Augmentation Simulation Study</vt:lpstr>
      <vt:lpstr>“Try something smarter”: Deep CNNs</vt:lpstr>
      <vt:lpstr>“When you do the right thing, you’ll get a better answer” 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Recognition with Deep Learning</dc:title>
  <dc:creator>Tyler Ward</dc:creator>
  <cp:lastModifiedBy>Tyler Ward</cp:lastModifiedBy>
  <cp:revision>40</cp:revision>
  <cp:lastPrinted>2023-12-11T16:12:47Z</cp:lastPrinted>
  <dcterms:created xsi:type="dcterms:W3CDTF">2023-12-08T06:22:40Z</dcterms:created>
  <dcterms:modified xsi:type="dcterms:W3CDTF">2023-12-11T18:10:00Z</dcterms:modified>
</cp:coreProperties>
</file>